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47C7-135E-4350-B8E3-13D0461C2DD3}" type="datetimeFigureOut">
              <a:rPr lang="sl-SI" smtClean="0"/>
              <a:t>26. 03. 2023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AB40-397E-4532-9E16-C955F383FC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026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47C7-135E-4350-B8E3-13D0461C2DD3}" type="datetimeFigureOut">
              <a:rPr lang="sl-SI" smtClean="0"/>
              <a:t>26. 03. 2023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AB40-397E-4532-9E16-C955F383FC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182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47C7-135E-4350-B8E3-13D0461C2DD3}" type="datetimeFigureOut">
              <a:rPr lang="sl-SI" smtClean="0"/>
              <a:t>26. 03. 2023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AB40-397E-4532-9E16-C955F383FC3C}" type="slidenum">
              <a:rPr lang="sl-SI" smtClean="0"/>
              <a:t>‹#›</a:t>
            </a:fld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0097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47C7-135E-4350-B8E3-13D0461C2DD3}" type="datetimeFigureOut">
              <a:rPr lang="sl-SI" smtClean="0"/>
              <a:t>26. 03. 2023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AB40-397E-4532-9E16-C955F383FC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5443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47C7-135E-4350-B8E3-13D0461C2DD3}" type="datetimeFigureOut">
              <a:rPr lang="sl-SI" smtClean="0"/>
              <a:t>26. 03. 2023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AB40-397E-4532-9E16-C955F383FC3C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5647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47C7-135E-4350-B8E3-13D0461C2DD3}" type="datetimeFigureOut">
              <a:rPr lang="sl-SI" smtClean="0"/>
              <a:t>26. 03. 2023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AB40-397E-4532-9E16-C955F383FC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4730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47C7-135E-4350-B8E3-13D0461C2DD3}" type="datetimeFigureOut">
              <a:rPr lang="sl-SI" smtClean="0"/>
              <a:t>26. 03. 2023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AB40-397E-4532-9E16-C955F383FC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7161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47C7-135E-4350-B8E3-13D0461C2DD3}" type="datetimeFigureOut">
              <a:rPr lang="sl-SI" smtClean="0"/>
              <a:t>26. 03. 2023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AB40-397E-4532-9E16-C955F383FC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4623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47C7-135E-4350-B8E3-13D0461C2DD3}" type="datetimeFigureOut">
              <a:rPr lang="sl-SI" smtClean="0"/>
              <a:t>26. 03. 2023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AB40-397E-4532-9E16-C955F383FC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960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47C7-135E-4350-B8E3-13D0461C2DD3}" type="datetimeFigureOut">
              <a:rPr lang="sl-SI" smtClean="0"/>
              <a:t>26. 03. 2023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AB40-397E-4532-9E16-C955F383FC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3970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47C7-135E-4350-B8E3-13D0461C2DD3}" type="datetimeFigureOut">
              <a:rPr lang="sl-SI" smtClean="0"/>
              <a:t>26. 03. 2023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AB40-397E-4532-9E16-C955F383FC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629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47C7-135E-4350-B8E3-13D0461C2DD3}" type="datetimeFigureOut">
              <a:rPr lang="sl-SI" smtClean="0"/>
              <a:t>26. 03. 2023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AB40-397E-4532-9E16-C955F383FC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265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47C7-135E-4350-B8E3-13D0461C2DD3}" type="datetimeFigureOut">
              <a:rPr lang="sl-SI" smtClean="0"/>
              <a:t>26. 03. 2023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AB40-397E-4532-9E16-C955F383FC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8695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47C7-135E-4350-B8E3-13D0461C2DD3}" type="datetimeFigureOut">
              <a:rPr lang="sl-SI" smtClean="0"/>
              <a:t>26. 03. 2023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AB40-397E-4532-9E16-C955F383FC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4597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47C7-135E-4350-B8E3-13D0461C2DD3}" type="datetimeFigureOut">
              <a:rPr lang="sl-SI" smtClean="0"/>
              <a:t>26. 03. 2023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AB40-397E-4532-9E16-C955F383FC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666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47C7-135E-4350-B8E3-13D0461C2DD3}" type="datetimeFigureOut">
              <a:rPr lang="sl-SI" smtClean="0"/>
              <a:t>26. 03. 2023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AB40-397E-4532-9E16-C955F383FC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902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047C7-135E-4350-B8E3-13D0461C2DD3}" type="datetimeFigureOut">
              <a:rPr lang="sl-SI" smtClean="0"/>
              <a:t>26. 03. 2023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8D9AB40-397E-4532-9E16-C955F383FC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48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9D653C-A18F-4E3E-825A-8738FF4360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ZERO WASTE OUR TASTE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4759840-3E2A-454C-9FB8-101C63381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672" y="4050833"/>
            <a:ext cx="9825316" cy="1096899"/>
          </a:xfrm>
        </p:spPr>
        <p:txBody>
          <a:bodyPr/>
          <a:lstStyle/>
          <a:p>
            <a:pPr algn="ctr"/>
            <a:r>
              <a:rPr lang="sl-SI" dirty="0"/>
              <a:t>ERASMUS + PROJEKT</a:t>
            </a:r>
          </a:p>
          <a:p>
            <a:r>
              <a:rPr lang="sl-SI" dirty="0"/>
              <a:t>PREDSTAVITEV ZA UČENCE V OKVIRU PROJEKTNEGA DNEVA OB SVETOVNEM DNEVU OKOLJA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E5FED58-393C-453E-90AC-F78913703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591" y="431156"/>
            <a:ext cx="2582202" cy="188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841B8F-498C-4D9A-A8B8-A2F241B12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473" y="842682"/>
            <a:ext cx="4120465" cy="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77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19F43E7-FBDE-4C6C-A43D-BBCC40EB3E84}"/>
              </a:ext>
            </a:extLst>
          </p:cNvPr>
          <p:cNvSpPr txBox="1"/>
          <p:nvPr/>
        </p:nvSpPr>
        <p:spPr>
          <a:xfrm>
            <a:off x="869576" y="528918"/>
            <a:ext cx="9063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Montserrat" panose="00000500000000000000" pitchFamily="2" charset="-18"/>
              </a:rPr>
              <a:t>17. Kaj pomeni </a:t>
            </a:r>
            <a:r>
              <a:rPr lang="sl-SI" sz="2400" dirty="0" err="1">
                <a:latin typeface="Montserrat" panose="00000500000000000000" pitchFamily="2" charset="-18"/>
              </a:rPr>
              <a:t>zero</a:t>
            </a:r>
            <a:r>
              <a:rPr lang="sl-SI" sz="2400" dirty="0">
                <a:latin typeface="Montserrat" panose="00000500000000000000" pitchFamily="2" charset="-18"/>
              </a:rPr>
              <a:t> </a:t>
            </a:r>
            <a:r>
              <a:rPr lang="sl-SI" sz="2400" dirty="0" err="1">
                <a:latin typeface="Montserrat" panose="00000500000000000000" pitchFamily="2" charset="-18"/>
              </a:rPr>
              <a:t>waste</a:t>
            </a:r>
            <a:r>
              <a:rPr lang="sl-SI" sz="2400" dirty="0">
                <a:latin typeface="Montserrat" panose="00000500000000000000" pitchFamily="2" charset="-18"/>
              </a:rPr>
              <a:t> način življenja?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0E5056A-18A3-4A2A-A6FF-78CAD76369DE}"/>
              </a:ext>
            </a:extLst>
          </p:cNvPr>
          <p:cNvSpPr txBox="1"/>
          <p:nvPr/>
        </p:nvSpPr>
        <p:spPr>
          <a:xfrm>
            <a:off x="977153" y="1344706"/>
            <a:ext cx="6544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Montserrat" panose="00000500000000000000" pitchFamily="2" charset="-18"/>
              </a:rPr>
              <a:t>A) Da nič ne potujemo.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7A12766-EDC8-4FDC-A245-C718AA384250}"/>
              </a:ext>
            </a:extLst>
          </p:cNvPr>
          <p:cNvSpPr txBox="1"/>
          <p:nvPr/>
        </p:nvSpPr>
        <p:spPr>
          <a:xfrm>
            <a:off x="977153" y="1975828"/>
            <a:ext cx="8615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Montserrat" panose="00000500000000000000" pitchFamily="2" charset="-18"/>
              </a:rPr>
              <a:t>B) Da živimo tako, da čim manj obremenjujemo okolje.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814155AC-5325-4817-A370-EBD688D82A43}"/>
              </a:ext>
            </a:extLst>
          </p:cNvPr>
          <p:cNvSpPr txBox="1"/>
          <p:nvPr/>
        </p:nvSpPr>
        <p:spPr>
          <a:xfrm>
            <a:off x="977153" y="3567953"/>
            <a:ext cx="7333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Montserrat" panose="00000500000000000000" pitchFamily="2" charset="-18"/>
              </a:rPr>
              <a:t>18. Na naši šoli dobro skrbimo za okolje. </a:t>
            </a:r>
          </a:p>
        </p:txBody>
      </p:sp>
      <p:pic>
        <p:nvPicPr>
          <p:cNvPr id="6" name="Picture 6" descr="Thumbs Up on Microsoft ">
            <a:extLst>
              <a:ext uri="{FF2B5EF4-FFF2-40B4-BE49-F238E27FC236}">
                <a16:creationId xmlns:a16="http://schemas.microsoft.com/office/drawing/2014/main" id="{16DED9C7-9DF3-42C6-AD62-FB2D817DD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286" y="4588578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Thumbs Down on Microsoft ">
            <a:extLst>
              <a:ext uri="{FF2B5EF4-FFF2-40B4-BE49-F238E27FC236}">
                <a16:creationId xmlns:a16="http://schemas.microsoft.com/office/drawing/2014/main" id="{B5AD8200-27E8-44DA-81BD-5E7514862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657" y="4698413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43ECAAE-2F18-4D1B-BE5E-A748146EC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164" y="3792071"/>
            <a:ext cx="4101790" cy="247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83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66825BA-2CB5-4741-BC10-9D08257D37D5}"/>
              </a:ext>
            </a:extLst>
          </p:cNvPr>
          <p:cNvSpPr txBox="1"/>
          <p:nvPr/>
        </p:nvSpPr>
        <p:spPr>
          <a:xfrm>
            <a:off x="932688" y="1170432"/>
            <a:ext cx="93360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latin typeface="Montserrat" panose="00000500000000000000" pitchFamily="2" charset="-18"/>
              </a:rPr>
              <a:t>Kako pa lahko vi poskrbite za naše okolje?</a:t>
            </a:r>
          </a:p>
          <a:p>
            <a:endParaRPr lang="sl-SI" sz="3200" dirty="0">
              <a:latin typeface="Montserrat" panose="00000500000000000000" pitchFamily="2" charset="-18"/>
            </a:endParaRPr>
          </a:p>
          <a:p>
            <a:r>
              <a:rPr lang="sl-SI" sz="3200" dirty="0">
                <a:latin typeface="Montserrat" panose="00000500000000000000" pitchFamily="2" charset="-18"/>
              </a:rPr>
              <a:t>Na liste nam napišite ali narišite vaše ideje, kako lahko prispevate k temu, da bo naše okolje še dolgo ostalo čisto.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4F32B2D-FF5C-4CD6-BC37-32B88DD213E2}"/>
              </a:ext>
            </a:extLst>
          </p:cNvPr>
          <p:cNvSpPr txBox="1"/>
          <p:nvPr/>
        </p:nvSpPr>
        <p:spPr>
          <a:xfrm>
            <a:off x="659892" y="5998464"/>
            <a:ext cx="10872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latin typeface="Montserrat" panose="00000500000000000000" pitchFamily="2" charset="-18"/>
              </a:rPr>
              <a:t>Pripravili učenci in učitelji v okviru </a:t>
            </a:r>
            <a:r>
              <a:rPr lang="sl-SI" dirty="0" err="1">
                <a:latin typeface="Montserrat" panose="00000500000000000000" pitchFamily="2" charset="-18"/>
              </a:rPr>
              <a:t>Erasmus</a:t>
            </a:r>
            <a:r>
              <a:rPr lang="sl-SI" dirty="0">
                <a:latin typeface="Montserrat" panose="00000500000000000000" pitchFamily="2" charset="-18"/>
              </a:rPr>
              <a:t>+ projekta </a:t>
            </a:r>
            <a:r>
              <a:rPr lang="sl-SI" dirty="0" err="1">
                <a:latin typeface="Montserrat" panose="00000500000000000000" pitchFamily="2" charset="-18"/>
              </a:rPr>
              <a:t>Zero</a:t>
            </a:r>
            <a:r>
              <a:rPr lang="sl-SI" dirty="0">
                <a:latin typeface="Montserrat" panose="00000500000000000000" pitchFamily="2" charset="-18"/>
              </a:rPr>
              <a:t> </a:t>
            </a:r>
            <a:r>
              <a:rPr lang="sl-SI" dirty="0" err="1">
                <a:latin typeface="Montserrat" panose="00000500000000000000" pitchFamily="2" charset="-18"/>
              </a:rPr>
              <a:t>Waste</a:t>
            </a:r>
            <a:r>
              <a:rPr lang="sl-SI" dirty="0">
                <a:latin typeface="Montserrat" panose="00000500000000000000" pitchFamily="2" charset="-18"/>
              </a:rPr>
              <a:t> </a:t>
            </a:r>
            <a:r>
              <a:rPr lang="sl-SI" dirty="0" err="1">
                <a:latin typeface="Montserrat" panose="00000500000000000000" pitchFamily="2" charset="-18"/>
              </a:rPr>
              <a:t>Our</a:t>
            </a:r>
            <a:r>
              <a:rPr lang="sl-SI" dirty="0">
                <a:latin typeface="Montserrat" panose="00000500000000000000" pitchFamily="2" charset="-18"/>
              </a:rPr>
              <a:t> Taste</a:t>
            </a:r>
          </a:p>
          <a:p>
            <a:pPr algn="ctr"/>
            <a:r>
              <a:rPr lang="sl-SI" dirty="0">
                <a:latin typeface="Montserrat" panose="00000500000000000000" pitchFamily="2" charset="-18"/>
              </a:rPr>
              <a:t>Marec, 2023</a:t>
            </a:r>
          </a:p>
        </p:txBody>
      </p:sp>
    </p:spTree>
    <p:extLst>
      <p:ext uri="{BB962C8B-B14F-4D97-AF65-F5344CB8AC3E}">
        <p14:creationId xmlns:p14="http://schemas.microsoft.com/office/powerpoint/2010/main" val="1118084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BE7AF42-3A7A-4387-952F-45429E2D1433}"/>
              </a:ext>
            </a:extLst>
          </p:cNvPr>
          <p:cNvSpPr txBox="1"/>
          <p:nvPr/>
        </p:nvSpPr>
        <p:spPr>
          <a:xfrm>
            <a:off x="1362636" y="704688"/>
            <a:ext cx="8346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b="0" i="0" dirty="0">
                <a:solidFill>
                  <a:srgbClr val="333333"/>
                </a:solidFill>
                <a:effectLst/>
                <a:latin typeface="Montserrat" panose="020B0604020202020204" pitchFamily="2" charset="-18"/>
              </a:rPr>
              <a:t>1. Kaj je ekologija?</a:t>
            </a:r>
            <a:endParaRPr lang="sl-SI" sz="2400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4171629-F9FC-4652-ADE3-1045E64F393A}"/>
              </a:ext>
            </a:extLst>
          </p:cNvPr>
          <p:cNvSpPr txBox="1"/>
          <p:nvPr/>
        </p:nvSpPr>
        <p:spPr>
          <a:xfrm>
            <a:off x="1362636" y="1193713"/>
            <a:ext cx="329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Montserrat" panose="00000500000000000000" pitchFamily="2" charset="-18"/>
              </a:rPr>
              <a:t>A) veda o smeteh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62699650-8362-43E4-86CE-ECEC1BB82A6B}"/>
              </a:ext>
            </a:extLst>
          </p:cNvPr>
          <p:cNvSpPr txBox="1"/>
          <p:nvPr/>
        </p:nvSpPr>
        <p:spPr>
          <a:xfrm>
            <a:off x="1362635" y="1731579"/>
            <a:ext cx="9269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Montserrat" panose="00000500000000000000" pitchFamily="2" charset="-18"/>
                <a:cs typeface="Calibri" panose="020F0502020204030204" pitchFamily="34" charset="0"/>
              </a:rPr>
              <a:t>B) </a:t>
            </a:r>
            <a:r>
              <a:rPr lang="it-IT" sz="2400" b="0" i="0" dirty="0">
                <a:effectLst/>
                <a:latin typeface="Montserrat" panose="00000500000000000000" pitchFamily="2" charset="-18"/>
                <a:cs typeface="Calibri" panose="020F0502020204030204" pitchFamily="34" charset="0"/>
              </a:rPr>
              <a:t>veda o </a:t>
            </a:r>
            <a:r>
              <a:rPr lang="it-IT" sz="2400" b="0" i="0" dirty="0" err="1">
                <a:effectLst/>
                <a:latin typeface="Montserrat" panose="00000500000000000000" pitchFamily="2" charset="-18"/>
                <a:cs typeface="Calibri" panose="020F0502020204030204" pitchFamily="34" charset="0"/>
              </a:rPr>
              <a:t>porazdelitvi</a:t>
            </a:r>
            <a:r>
              <a:rPr lang="it-IT" sz="2400" b="0" i="0" dirty="0">
                <a:effectLst/>
                <a:latin typeface="Montserrat" panose="00000500000000000000" pitchFamily="2" charset="-18"/>
                <a:cs typeface="Calibri" panose="020F0502020204030204" pitchFamily="34" charset="0"/>
              </a:rPr>
              <a:t> in </a:t>
            </a:r>
            <a:r>
              <a:rPr lang="it-IT" sz="2400" b="0" i="0" dirty="0" err="1">
                <a:effectLst/>
                <a:latin typeface="Montserrat" panose="00000500000000000000" pitchFamily="2" charset="-18"/>
                <a:cs typeface="Calibri" panose="020F0502020204030204" pitchFamily="34" charset="0"/>
              </a:rPr>
              <a:t>bogastvu</a:t>
            </a:r>
            <a:r>
              <a:rPr lang="it-IT" sz="2400" b="0" i="0" dirty="0">
                <a:effectLst/>
                <a:latin typeface="Montserrat" panose="00000500000000000000" pitchFamily="2" charset="-18"/>
                <a:cs typeface="Calibri" panose="020F0502020204030204" pitchFamily="34" charset="0"/>
              </a:rPr>
              <a:t> </a:t>
            </a:r>
            <a:r>
              <a:rPr lang="it-IT" sz="2400" b="0" i="0" dirty="0" err="1">
                <a:effectLst/>
                <a:latin typeface="Montserrat" panose="00000500000000000000" pitchFamily="2" charset="-18"/>
                <a:cs typeface="Calibri" panose="020F0502020204030204" pitchFamily="34" charset="0"/>
              </a:rPr>
              <a:t>živih</a:t>
            </a:r>
            <a:r>
              <a:rPr lang="it-IT" sz="2400" b="0" i="0" dirty="0">
                <a:effectLst/>
                <a:latin typeface="Montserrat" panose="00000500000000000000" pitchFamily="2" charset="-18"/>
                <a:cs typeface="Calibri" panose="020F0502020204030204" pitchFamily="34" charset="0"/>
              </a:rPr>
              <a:t> </a:t>
            </a:r>
            <a:r>
              <a:rPr lang="it-IT" sz="2400" b="0" i="0" dirty="0" err="1">
                <a:effectLst/>
                <a:latin typeface="Montserrat" panose="00000500000000000000" pitchFamily="2" charset="-18"/>
                <a:cs typeface="Calibri" panose="020F0502020204030204" pitchFamily="34" charset="0"/>
              </a:rPr>
              <a:t>organizmov</a:t>
            </a:r>
            <a:r>
              <a:rPr lang="it-IT" sz="2400" b="0" i="0" dirty="0">
                <a:effectLst/>
                <a:latin typeface="Montserrat" panose="00000500000000000000" pitchFamily="2" charset="-18"/>
                <a:cs typeface="Calibri" panose="020F0502020204030204" pitchFamily="34" charset="0"/>
              </a:rPr>
              <a:t> in </a:t>
            </a:r>
            <a:r>
              <a:rPr lang="it-IT" sz="2400" b="0" i="0" dirty="0" err="1">
                <a:effectLst/>
                <a:latin typeface="Montserrat" panose="00000500000000000000" pitchFamily="2" charset="-18"/>
                <a:cs typeface="Calibri" panose="020F0502020204030204" pitchFamily="34" charset="0"/>
              </a:rPr>
              <a:t>odnos</a:t>
            </a:r>
            <a:r>
              <a:rPr lang="sl-SI" sz="2400" dirty="0">
                <a:latin typeface="Montserrat" panose="00000500000000000000" pitchFamily="2" charset="-18"/>
                <a:cs typeface="Calibri" panose="020F0502020204030204" pitchFamily="34" charset="0"/>
              </a:rPr>
              <a:t>ih</a:t>
            </a:r>
            <a:r>
              <a:rPr lang="it-IT" sz="2400" b="0" i="0" dirty="0">
                <a:effectLst/>
                <a:latin typeface="Montserrat" panose="00000500000000000000" pitchFamily="2" charset="-18"/>
                <a:cs typeface="Calibri" panose="020F0502020204030204" pitchFamily="34" charset="0"/>
              </a:rPr>
              <a:t> </a:t>
            </a:r>
            <a:r>
              <a:rPr lang="it-IT" sz="2400" b="0" i="0" dirty="0" err="1">
                <a:effectLst/>
                <a:latin typeface="Montserrat" panose="00000500000000000000" pitchFamily="2" charset="-18"/>
                <a:cs typeface="Calibri" panose="020F0502020204030204" pitchFamily="34" charset="0"/>
              </a:rPr>
              <a:t>med</a:t>
            </a:r>
            <a:r>
              <a:rPr lang="it-IT" sz="2400" b="0" i="0" dirty="0">
                <a:effectLst/>
                <a:latin typeface="Montserrat" panose="00000500000000000000" pitchFamily="2" charset="-18"/>
                <a:cs typeface="Calibri" panose="020F0502020204030204" pitchFamily="34" charset="0"/>
              </a:rPr>
              <a:t> </a:t>
            </a:r>
            <a:r>
              <a:rPr lang="it-IT" sz="2400" b="0" i="0" dirty="0" err="1">
                <a:effectLst/>
                <a:latin typeface="Montserrat" panose="00000500000000000000" pitchFamily="2" charset="-18"/>
                <a:cs typeface="Calibri" panose="020F0502020204030204" pitchFamily="34" charset="0"/>
              </a:rPr>
              <a:t>živimi</a:t>
            </a:r>
            <a:r>
              <a:rPr lang="sl-SI" sz="2400" b="0" i="0" dirty="0">
                <a:effectLst/>
                <a:latin typeface="Montserrat" panose="00000500000000000000" pitchFamily="2" charset="-18"/>
                <a:cs typeface="Calibri" panose="020F0502020204030204" pitchFamily="34" charset="0"/>
              </a:rPr>
              <a:t> bitji</a:t>
            </a:r>
            <a:endParaRPr lang="sl-SI" sz="2400" dirty="0">
              <a:latin typeface="Montserrat" panose="00000500000000000000" pitchFamily="2" charset="-18"/>
              <a:cs typeface="Calibri" panose="020F050202020403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79C8C450-0171-452A-83E9-083C07110DF4}"/>
              </a:ext>
            </a:extLst>
          </p:cNvPr>
          <p:cNvSpPr txBox="1"/>
          <p:nvPr/>
        </p:nvSpPr>
        <p:spPr>
          <a:xfrm>
            <a:off x="1214718" y="3429000"/>
            <a:ext cx="6113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Montserrat" panose="00000500000000000000" pitchFamily="2" charset="-18"/>
              </a:rPr>
              <a:t>2. Kdaj je dan Zemlje?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57F9CE9-664C-408F-B685-A142A60CBF16}"/>
              </a:ext>
            </a:extLst>
          </p:cNvPr>
          <p:cNvSpPr txBox="1"/>
          <p:nvPr/>
        </p:nvSpPr>
        <p:spPr>
          <a:xfrm>
            <a:off x="1214718" y="4031818"/>
            <a:ext cx="6239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Montserrat" panose="00000500000000000000" pitchFamily="2" charset="-18"/>
              </a:rPr>
              <a:t>A) 8. februar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1758706B-DB95-4EA4-8495-B9FA95F87956}"/>
              </a:ext>
            </a:extLst>
          </p:cNvPr>
          <p:cNvSpPr txBox="1"/>
          <p:nvPr/>
        </p:nvSpPr>
        <p:spPr>
          <a:xfrm>
            <a:off x="1214718" y="4634636"/>
            <a:ext cx="2559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Montserrat" panose="00000500000000000000" pitchFamily="2" charset="-18"/>
              </a:rPr>
              <a:t>B) 22. april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47B4E8-E891-483B-B022-4B0061336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435" y="3220365"/>
            <a:ext cx="3373438" cy="236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78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  <p:bldP spid="7" grpId="0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DF503195-6FBB-459D-960B-3084454F2782}"/>
              </a:ext>
            </a:extLst>
          </p:cNvPr>
          <p:cNvSpPr txBox="1"/>
          <p:nvPr/>
        </p:nvSpPr>
        <p:spPr>
          <a:xfrm>
            <a:off x="905256" y="704088"/>
            <a:ext cx="667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Montserrat" panose="00000500000000000000" pitchFamily="2" charset="-18"/>
              </a:rPr>
              <a:t>3. V Sloveniji je vedno več gozdov.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1715EA8-4804-4D12-ACC8-4C2523666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936" y="257189"/>
            <a:ext cx="2724849" cy="181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humbs Up on Microsoft ">
            <a:extLst>
              <a:ext uri="{FF2B5EF4-FFF2-40B4-BE49-F238E27FC236}">
                <a16:creationId xmlns:a16="http://schemas.microsoft.com/office/drawing/2014/main" id="{80036A7D-3E78-44F2-B0F5-5632659F4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356" y="1267707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humbs Down on Microsoft ">
            <a:extLst>
              <a:ext uri="{FF2B5EF4-FFF2-40B4-BE49-F238E27FC236}">
                <a16:creationId xmlns:a16="http://schemas.microsoft.com/office/drawing/2014/main" id="{35AA0F57-B260-4016-8B31-7451EC3DD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586" y="1339095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813F1FE2-F73B-445E-A1FF-FBFEAB45AEA1}"/>
              </a:ext>
            </a:extLst>
          </p:cNvPr>
          <p:cNvSpPr txBox="1"/>
          <p:nvPr/>
        </p:nvSpPr>
        <p:spPr>
          <a:xfrm>
            <a:off x="842010" y="3429000"/>
            <a:ext cx="667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Montserrat" panose="00000500000000000000" pitchFamily="2" charset="-18"/>
              </a:rPr>
              <a:t>4. Katere vrste dreves je največ v Sloveniji? 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151E7148-1D2A-41BE-BF22-4479BC2C5CC6}"/>
              </a:ext>
            </a:extLst>
          </p:cNvPr>
          <p:cNvSpPr txBox="1"/>
          <p:nvPr/>
        </p:nvSpPr>
        <p:spPr>
          <a:xfrm>
            <a:off x="831568" y="4001191"/>
            <a:ext cx="1443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latin typeface="Montserrat" panose="00000500000000000000" pitchFamily="2" charset="-18"/>
              </a:rPr>
              <a:t>A) breza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A18792DD-44CF-4FA3-B587-67CFF5DC6C55}"/>
              </a:ext>
            </a:extLst>
          </p:cNvPr>
          <p:cNvSpPr txBox="1"/>
          <p:nvPr/>
        </p:nvSpPr>
        <p:spPr>
          <a:xfrm>
            <a:off x="831568" y="4536497"/>
            <a:ext cx="2230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Montserrat" panose="00000500000000000000" pitchFamily="2" charset="-18"/>
              </a:rPr>
              <a:t>B) bukev</a:t>
            </a:r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304EF47F-9904-427E-8597-A422B6A05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76" y="2719376"/>
            <a:ext cx="3786671" cy="363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73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8447FB0-D28D-495D-A9C5-E2C6B3072C0B}"/>
              </a:ext>
            </a:extLst>
          </p:cNvPr>
          <p:cNvSpPr txBox="1"/>
          <p:nvPr/>
        </p:nvSpPr>
        <p:spPr>
          <a:xfrm>
            <a:off x="841248" y="54864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Montserrat" panose="00000500000000000000" pitchFamily="2" charset="-18"/>
              </a:rPr>
              <a:t>5. Katera je najdaljša reka v Sloveniji?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CDDCD5A-2E97-4FD0-A0B1-4D1B8936BFD7}"/>
              </a:ext>
            </a:extLst>
          </p:cNvPr>
          <p:cNvSpPr txBox="1"/>
          <p:nvPr/>
        </p:nvSpPr>
        <p:spPr>
          <a:xfrm>
            <a:off x="841248" y="1150358"/>
            <a:ext cx="4709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Montserrat" panose="00000500000000000000" pitchFamily="2" charset="-18"/>
              </a:rPr>
              <a:t>A) Sava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74F0BBB-303C-425E-AB92-283AA5BA4BAE}"/>
              </a:ext>
            </a:extLst>
          </p:cNvPr>
          <p:cNvSpPr txBox="1"/>
          <p:nvPr/>
        </p:nvSpPr>
        <p:spPr>
          <a:xfrm>
            <a:off x="841248" y="1770364"/>
            <a:ext cx="532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Montserrat" panose="00000500000000000000" pitchFamily="2" charset="-18"/>
              </a:rPr>
              <a:t>B) Ljubljanica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EDBE78F-7D93-4DC8-9066-F3AD216E3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176" y="46348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6946A6DE-994C-4F35-B0E2-96F6954F65B1}"/>
              </a:ext>
            </a:extLst>
          </p:cNvPr>
          <p:cNvSpPr txBox="1"/>
          <p:nvPr/>
        </p:nvSpPr>
        <p:spPr>
          <a:xfrm>
            <a:off x="704088" y="2843784"/>
            <a:ext cx="8083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Montserrat" panose="00000500000000000000" pitchFamily="2" charset="-18"/>
              </a:rPr>
              <a:t>6. Kaj je toča?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49025C23-3698-4FF4-A69A-1869830FC3BA}"/>
              </a:ext>
            </a:extLst>
          </p:cNvPr>
          <p:cNvSpPr txBox="1"/>
          <p:nvPr/>
        </p:nvSpPr>
        <p:spPr>
          <a:xfrm>
            <a:off x="704088" y="3460219"/>
            <a:ext cx="532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Montserrat" panose="00000500000000000000" pitchFamily="2" charset="-18"/>
              </a:rPr>
              <a:t>A) zamrznjena voda (led)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440B43CD-89A2-44C8-8831-AAAEBF99E466}"/>
              </a:ext>
            </a:extLst>
          </p:cNvPr>
          <p:cNvSpPr txBox="1"/>
          <p:nvPr/>
        </p:nvSpPr>
        <p:spPr>
          <a:xfrm>
            <a:off x="704088" y="4167878"/>
            <a:ext cx="3136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Montserrat" panose="00000500000000000000" pitchFamily="2" charset="-18"/>
              </a:rPr>
              <a:t>B) sorodnik snega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14020248-4B0D-488F-B0C2-E9720FFB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176" y="3050595"/>
            <a:ext cx="2599826" cy="173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33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9" grpId="0"/>
      <p:bldP spid="9" grpId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1C727A99-29E6-41C5-9623-2670C018B23A}"/>
              </a:ext>
            </a:extLst>
          </p:cNvPr>
          <p:cNvSpPr txBox="1"/>
          <p:nvPr/>
        </p:nvSpPr>
        <p:spPr>
          <a:xfrm>
            <a:off x="841247" y="749808"/>
            <a:ext cx="6742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Montserrat" panose="00000500000000000000" pitchFamily="2" charset="-18"/>
              </a:rPr>
              <a:t>7. Za pridobitev 1 kg koruze potrebujemo: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617B875-38E4-4009-9673-782D1A920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611" y="602170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6C683C2-B11C-4C99-A4B0-A87AEE3E9DAE}"/>
              </a:ext>
            </a:extLst>
          </p:cNvPr>
          <p:cNvSpPr txBox="1"/>
          <p:nvPr/>
        </p:nvSpPr>
        <p:spPr>
          <a:xfrm>
            <a:off x="932688" y="1435608"/>
            <a:ext cx="4233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Montserrat" panose="00000500000000000000" pitchFamily="2" charset="-18"/>
              </a:rPr>
              <a:t>A) 70 litrov vode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8379FA3C-EA63-40BB-A6BC-E149D404698F}"/>
              </a:ext>
            </a:extLst>
          </p:cNvPr>
          <p:cNvSpPr txBox="1"/>
          <p:nvPr/>
        </p:nvSpPr>
        <p:spPr>
          <a:xfrm>
            <a:off x="932688" y="2084380"/>
            <a:ext cx="4523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Montserrat" panose="00000500000000000000" pitchFamily="2" charset="-18"/>
              </a:rPr>
              <a:t>B) 1222 litrov vode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5B28AF6A-A6C4-404B-B360-22A78FB5D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912" y="371741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CA6A4B8-DA3D-4F0F-B56C-D4F7A33157A3}"/>
              </a:ext>
            </a:extLst>
          </p:cNvPr>
          <p:cNvSpPr txBox="1"/>
          <p:nvPr/>
        </p:nvSpPr>
        <p:spPr>
          <a:xfrm>
            <a:off x="841248" y="32905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Montserrat" panose="00000500000000000000" pitchFamily="2" charset="-18"/>
              </a:rPr>
              <a:t>8. Koliko vode potrebujemo v povprečju za izdelavo prenosnega računalnika?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D142085-9E60-48B3-9128-909CF436551E}"/>
              </a:ext>
            </a:extLst>
          </p:cNvPr>
          <p:cNvSpPr txBox="1"/>
          <p:nvPr/>
        </p:nvSpPr>
        <p:spPr>
          <a:xfrm>
            <a:off x="932688" y="4288536"/>
            <a:ext cx="5449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Montserrat" panose="00000500000000000000" pitchFamily="2" charset="-18"/>
              </a:rPr>
              <a:t>A) 20 000 litrov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A7CA78C9-E149-4924-8944-7FAD49260EDF}"/>
              </a:ext>
            </a:extLst>
          </p:cNvPr>
          <p:cNvSpPr txBox="1"/>
          <p:nvPr/>
        </p:nvSpPr>
        <p:spPr>
          <a:xfrm>
            <a:off x="932688" y="4928616"/>
            <a:ext cx="5870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Montserrat" panose="00000500000000000000" pitchFamily="2" charset="-18"/>
              </a:rPr>
              <a:t>B) 150 litrov</a:t>
            </a:r>
          </a:p>
        </p:txBody>
      </p:sp>
    </p:spTree>
    <p:extLst>
      <p:ext uri="{BB962C8B-B14F-4D97-AF65-F5344CB8AC3E}">
        <p14:creationId xmlns:p14="http://schemas.microsoft.com/office/powerpoint/2010/main" val="239204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6" grpId="0"/>
      <p:bldP spid="6" grpId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119F411-EC20-40A9-ABEB-E68AA61641E4}"/>
              </a:ext>
            </a:extLst>
          </p:cNvPr>
          <p:cNvSpPr txBox="1"/>
          <p:nvPr/>
        </p:nvSpPr>
        <p:spPr>
          <a:xfrm>
            <a:off x="722376" y="466344"/>
            <a:ext cx="9354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Montserrat" panose="00000500000000000000" pitchFamily="2" charset="-18"/>
              </a:rPr>
              <a:t>9. Najstniki v povprečju uporabljamo mobilni telefon več kot tri ure na dan.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2D5ED66-C615-48D0-933C-6F775183F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02" y="1297341"/>
            <a:ext cx="5227320" cy="261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Thumbs Up on Microsoft ">
            <a:extLst>
              <a:ext uri="{FF2B5EF4-FFF2-40B4-BE49-F238E27FC236}">
                <a16:creationId xmlns:a16="http://schemas.microsoft.com/office/drawing/2014/main" id="{B6BBA328-2723-4713-A10D-DA2119B5A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356" y="1339095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umbs Down on Microsoft ">
            <a:extLst>
              <a:ext uri="{FF2B5EF4-FFF2-40B4-BE49-F238E27FC236}">
                <a16:creationId xmlns:a16="http://schemas.microsoft.com/office/drawing/2014/main" id="{D9688905-BF94-4652-BD03-628001E03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821" y="1339095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E5F2B26-B6C4-4A9E-860F-7A018157E4CB}"/>
              </a:ext>
            </a:extLst>
          </p:cNvPr>
          <p:cNvSpPr txBox="1"/>
          <p:nvPr/>
        </p:nvSpPr>
        <p:spPr>
          <a:xfrm>
            <a:off x="722376" y="3840784"/>
            <a:ext cx="6941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Montserrat" panose="00000500000000000000" pitchFamily="2" charset="-18"/>
              </a:rPr>
              <a:t>10. Kdaj je bil razvit prvi mobilni telefon? 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49A9FA68-40BA-45D7-A647-295B3E89D7C4}"/>
              </a:ext>
            </a:extLst>
          </p:cNvPr>
          <p:cNvSpPr txBox="1"/>
          <p:nvPr/>
        </p:nvSpPr>
        <p:spPr>
          <a:xfrm>
            <a:off x="722376" y="4429957"/>
            <a:ext cx="335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Montserrat" panose="00000500000000000000" pitchFamily="2" charset="-18"/>
              </a:rPr>
              <a:t>A) 1991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C3052A1-E5D6-4053-9691-FB2AE5DD77C2}"/>
              </a:ext>
            </a:extLst>
          </p:cNvPr>
          <p:cNvSpPr txBox="1"/>
          <p:nvPr/>
        </p:nvSpPr>
        <p:spPr>
          <a:xfrm>
            <a:off x="722376" y="5146638"/>
            <a:ext cx="287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Montserrat" panose="00000500000000000000" pitchFamily="2" charset="-18"/>
              </a:rPr>
              <a:t>B) 2003</a:t>
            </a:r>
          </a:p>
        </p:txBody>
      </p:sp>
    </p:spTree>
    <p:extLst>
      <p:ext uri="{BB962C8B-B14F-4D97-AF65-F5344CB8AC3E}">
        <p14:creationId xmlns:p14="http://schemas.microsoft.com/office/powerpoint/2010/main" val="162993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A9384DCF-F0D5-4726-8829-B288248AE27A}"/>
              </a:ext>
            </a:extLst>
          </p:cNvPr>
          <p:cNvSpPr txBox="1"/>
          <p:nvPr/>
        </p:nvSpPr>
        <p:spPr>
          <a:xfrm>
            <a:off x="621792" y="448056"/>
            <a:ext cx="10771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Montserrat" panose="00000500000000000000" pitchFamily="2" charset="-18"/>
              </a:rPr>
              <a:t>11. Prvi prenosni telefon je tehtal več kot 1 kilogram.</a:t>
            </a:r>
          </a:p>
        </p:txBody>
      </p:sp>
      <p:pic>
        <p:nvPicPr>
          <p:cNvPr id="3" name="Picture 6" descr="Thumbs Up on Microsoft ">
            <a:extLst>
              <a:ext uri="{FF2B5EF4-FFF2-40B4-BE49-F238E27FC236}">
                <a16:creationId xmlns:a16="http://schemas.microsoft.com/office/drawing/2014/main" id="{8C3ED14B-8D16-447F-A7DE-E03E839B3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356" y="1267707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Thumbs Down on Microsoft ">
            <a:extLst>
              <a:ext uri="{FF2B5EF4-FFF2-40B4-BE49-F238E27FC236}">
                <a16:creationId xmlns:a16="http://schemas.microsoft.com/office/drawing/2014/main" id="{E04AB344-CEE5-4EC1-BD78-26FD97076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586" y="1339095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75FAF0C-12A9-47A8-AEC9-930C7B3619A4}"/>
              </a:ext>
            </a:extLst>
          </p:cNvPr>
          <p:cNvSpPr txBox="1"/>
          <p:nvPr/>
        </p:nvSpPr>
        <p:spPr>
          <a:xfrm>
            <a:off x="841247" y="3227832"/>
            <a:ext cx="7782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Montserrat" panose="00000500000000000000" pitchFamily="2" charset="-18"/>
              </a:rPr>
              <a:t>12. Prenosni telefon lahko recikliramo ( razstavimo in materiale uporabimo za nove izdelke).</a:t>
            </a:r>
          </a:p>
        </p:txBody>
      </p:sp>
      <p:pic>
        <p:nvPicPr>
          <p:cNvPr id="6" name="Picture 6" descr="Thumbs Up on Microsoft ">
            <a:extLst>
              <a:ext uri="{FF2B5EF4-FFF2-40B4-BE49-F238E27FC236}">
                <a16:creationId xmlns:a16="http://schemas.microsoft.com/office/drawing/2014/main" id="{D74BBED7-D411-49EE-B70C-C3E4E0D20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356" y="4402051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Thumbs Down on Microsoft ">
            <a:extLst>
              <a:ext uri="{FF2B5EF4-FFF2-40B4-BE49-F238E27FC236}">
                <a16:creationId xmlns:a16="http://schemas.microsoft.com/office/drawing/2014/main" id="{43926430-7A60-4CAD-860E-2C4683E84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586" y="4402051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Ko so mobiteli bili še škatle - Slovenske novice">
            <a:extLst>
              <a:ext uri="{FF2B5EF4-FFF2-40B4-BE49-F238E27FC236}">
                <a16:creationId xmlns:a16="http://schemas.microsoft.com/office/drawing/2014/main" id="{B79412FF-0B8C-487C-B136-077F03153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404" y="575938"/>
            <a:ext cx="3003804" cy="265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83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D270D17E-BB1B-4B03-A012-133D20F3294E}"/>
              </a:ext>
            </a:extLst>
          </p:cNvPr>
          <p:cNvSpPr txBox="1"/>
          <p:nvPr/>
        </p:nvSpPr>
        <p:spPr>
          <a:xfrm>
            <a:off x="548640" y="502920"/>
            <a:ext cx="1012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Montserrat" panose="00000500000000000000" pitchFamily="2" charset="-18"/>
              </a:rPr>
              <a:t>13. Koliko različnih vrst zabojnikov za odpadke imamo? 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16BB0B4-193E-420E-B1AD-D06D83594F20}"/>
              </a:ext>
            </a:extLst>
          </p:cNvPr>
          <p:cNvSpPr txBox="1"/>
          <p:nvPr/>
        </p:nvSpPr>
        <p:spPr>
          <a:xfrm>
            <a:off x="786384" y="1225296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latin typeface="Montserrat" panose="00000500000000000000" pitchFamily="2" charset="-18"/>
              </a:rPr>
              <a:t>A) 5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17AAC12-B3F0-4D28-9EC6-91D5A917E0EA}"/>
              </a:ext>
            </a:extLst>
          </p:cNvPr>
          <p:cNvSpPr txBox="1"/>
          <p:nvPr/>
        </p:nvSpPr>
        <p:spPr>
          <a:xfrm>
            <a:off x="786384" y="1763006"/>
            <a:ext cx="1536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Montserrat" panose="00000500000000000000" pitchFamily="2" charset="-18"/>
              </a:rPr>
              <a:t>B) 3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B1F7497-90B3-4D54-BFEB-C605FEF1C52D}"/>
              </a:ext>
            </a:extLst>
          </p:cNvPr>
          <p:cNvSpPr txBox="1"/>
          <p:nvPr/>
        </p:nvSpPr>
        <p:spPr>
          <a:xfrm>
            <a:off x="786384" y="3999644"/>
            <a:ext cx="7488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Montserrat" panose="00000500000000000000" pitchFamily="2" charset="-18"/>
              </a:rPr>
              <a:t>14. Kaj lahko recikliramo?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9369D27-08AD-41E3-8D5A-3A4297ED118F}"/>
              </a:ext>
            </a:extLst>
          </p:cNvPr>
          <p:cNvSpPr txBox="1"/>
          <p:nvPr/>
        </p:nvSpPr>
        <p:spPr>
          <a:xfrm>
            <a:off x="786384" y="4660451"/>
            <a:ext cx="3602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Montserrat" panose="00000500000000000000" pitchFamily="2" charset="-18"/>
              </a:rPr>
              <a:t>A) žvečilne gumije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2B7F400-15FF-45A5-B42A-5C839FAF52CE}"/>
              </a:ext>
            </a:extLst>
          </p:cNvPr>
          <p:cNvSpPr txBox="1"/>
          <p:nvPr/>
        </p:nvSpPr>
        <p:spPr>
          <a:xfrm>
            <a:off x="786384" y="5171039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Montserrat" panose="00000500000000000000" pitchFamily="2" charset="-18"/>
              </a:rPr>
              <a:t>B) tetrapake</a:t>
            </a:r>
          </a:p>
        </p:txBody>
      </p:sp>
      <p:pic>
        <p:nvPicPr>
          <p:cNvPr id="8194" name="Picture 2" descr="Skupaj poskrbimo za našo okolico » Mestna občina Ljubljana">
            <a:extLst>
              <a:ext uri="{FF2B5EF4-FFF2-40B4-BE49-F238E27FC236}">
                <a16:creationId xmlns:a16="http://schemas.microsoft.com/office/drawing/2014/main" id="{0BBD4F0F-C01C-404D-A10F-C5F88AA59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849" y="164013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osoda za bio odpadke│ ims-trgovina.si">
            <a:extLst>
              <a:ext uri="{FF2B5EF4-FFF2-40B4-BE49-F238E27FC236}">
                <a16:creationId xmlns:a16="http://schemas.microsoft.com/office/drawing/2014/main" id="{16572FD1-B6A9-4C25-A9DA-E4CDB15E6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017" y="1610577"/>
            <a:ext cx="17430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Zabojniki za gospodinjstva">
            <a:extLst>
              <a:ext uri="{FF2B5EF4-FFF2-40B4-BE49-F238E27FC236}">
                <a16:creationId xmlns:a16="http://schemas.microsoft.com/office/drawing/2014/main" id="{6DDBFF1F-15BB-4C83-8F8B-D7D0A6271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870" y="1570375"/>
            <a:ext cx="1306829" cy="178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31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EEBC821-BFA1-40AE-950E-5CA189EFDFC1}"/>
              </a:ext>
            </a:extLst>
          </p:cNvPr>
          <p:cNvSpPr txBox="1"/>
          <p:nvPr/>
        </p:nvSpPr>
        <p:spPr>
          <a:xfrm>
            <a:off x="493059" y="537882"/>
            <a:ext cx="8012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Montserrat" panose="00000500000000000000" pitchFamily="2" charset="-18"/>
                <a:cs typeface="Arial" panose="020B0604020202020204" pitchFamily="34" charset="0"/>
              </a:rPr>
              <a:t>15. Otroške plenice potrebujejo za razgradnjo manj kot 169 let.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62007E7-8078-4A21-9044-0619B0408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411" y="358860"/>
            <a:ext cx="2554940" cy="255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Thumbs Up on Microsoft ">
            <a:extLst>
              <a:ext uri="{FF2B5EF4-FFF2-40B4-BE49-F238E27FC236}">
                <a16:creationId xmlns:a16="http://schemas.microsoft.com/office/drawing/2014/main" id="{702BCAA9-BC1B-4EC6-A452-FDB70EB47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590" y="163633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umbs Down on Microsoft ">
            <a:extLst>
              <a:ext uri="{FF2B5EF4-FFF2-40B4-BE49-F238E27FC236}">
                <a16:creationId xmlns:a16="http://schemas.microsoft.com/office/drawing/2014/main" id="{7DAE652C-808F-4CE1-AB82-8DF01AFF4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529" y="1686245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3B1C804-8395-47C5-8496-22B128C1FE9E}"/>
              </a:ext>
            </a:extLst>
          </p:cNvPr>
          <p:cNvSpPr txBox="1"/>
          <p:nvPr/>
        </p:nvSpPr>
        <p:spPr>
          <a:xfrm>
            <a:off x="699247" y="3146612"/>
            <a:ext cx="9547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Montserrat" panose="00000500000000000000" pitchFamily="2" charset="-18"/>
              </a:rPr>
              <a:t>16. Česa ne moremo narediti z ostanki kosila?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C777184-AC63-4514-8B76-5E20A7C3F965}"/>
              </a:ext>
            </a:extLst>
          </p:cNvPr>
          <p:cNvSpPr txBox="1"/>
          <p:nvPr/>
        </p:nvSpPr>
        <p:spPr>
          <a:xfrm>
            <a:off x="699247" y="4007224"/>
            <a:ext cx="599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Montserrat" panose="00000500000000000000" pitchFamily="2" charset="-18"/>
              </a:rPr>
              <a:t>A) jih dati sosedovemu pujsu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01449F3-45E8-46AC-AD94-0A5EE86649AA}"/>
              </a:ext>
            </a:extLst>
          </p:cNvPr>
          <p:cNvSpPr txBox="1"/>
          <p:nvPr/>
        </p:nvSpPr>
        <p:spPr>
          <a:xfrm>
            <a:off x="699247" y="4598152"/>
            <a:ext cx="4867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Montserrat" panose="00000500000000000000" pitchFamily="2" charset="-18"/>
              </a:rPr>
              <a:t>B) jih vreči na kompost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F63E2104-13F9-4D81-8F76-7238C650DEE4}"/>
              </a:ext>
            </a:extLst>
          </p:cNvPr>
          <p:cNvSpPr txBox="1"/>
          <p:nvPr/>
        </p:nvSpPr>
        <p:spPr>
          <a:xfrm>
            <a:off x="672441" y="5570811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Montserrat" panose="00000500000000000000" pitchFamily="2" charset="-18"/>
              </a:rPr>
              <a:t>D) jih pojesti za večerjo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BF50801F-B790-499E-AD7F-7C53B04504D1}"/>
              </a:ext>
            </a:extLst>
          </p:cNvPr>
          <p:cNvSpPr txBox="1"/>
          <p:nvPr/>
        </p:nvSpPr>
        <p:spPr>
          <a:xfrm>
            <a:off x="699247" y="5082246"/>
            <a:ext cx="3998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Montserrat" panose="00000500000000000000" pitchFamily="2" charset="-18"/>
              </a:rPr>
              <a:t>C) jih vreči v smeti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B734CAB-0788-4837-BCA7-C58BD533E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381" y="3632541"/>
            <a:ext cx="3810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18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9" grpId="1"/>
    </p:bldLst>
  </p:timing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1231</TotalTime>
  <Words>378</Words>
  <Application>Microsoft Office PowerPoint</Application>
  <PresentationFormat>Širokozaslonsko</PresentationFormat>
  <Paragraphs>52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6" baseType="lpstr">
      <vt:lpstr>Arial</vt:lpstr>
      <vt:lpstr>Montserrat</vt:lpstr>
      <vt:lpstr>Trebuchet MS</vt:lpstr>
      <vt:lpstr>Wingdings 3</vt:lpstr>
      <vt:lpstr>Gladko</vt:lpstr>
      <vt:lpstr>ZERO WASTE OUR TASTE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ZERO WASTE OUR TASTE</dc:title>
  <dc:creator>Andreja Miklavčič</dc:creator>
  <cp:lastModifiedBy>Andreja Miklavčič</cp:lastModifiedBy>
  <cp:revision>14</cp:revision>
  <dcterms:created xsi:type="dcterms:W3CDTF">2023-03-14T19:13:35Z</dcterms:created>
  <dcterms:modified xsi:type="dcterms:W3CDTF">2023-03-26T06:26:04Z</dcterms:modified>
</cp:coreProperties>
</file>